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2cc9398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2cc9398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c44ee9b1c_3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ec44ee9b1c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c44ee9b1c_3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c44ee9b1c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d077c64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d077c64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11f777b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11f777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11f777b1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11f777b1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11f777b1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11f777b1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2cc93984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2cc93984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2cc93984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2cc93984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2cc93984d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f2cc93984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2cc93984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f2cc93984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2d83d4e9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2d83d4e9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2d83d4e9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2d83d4e9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c44ee9b1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c44ee9b1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c44ee9b1c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c44ee9b1c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11f777b1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11f777b1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c44ee9b1c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c44ee9b1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c44ee9b1c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c44ee9b1c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c44ee9b1c_3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c44ee9b1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c44ee9b1c_3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c44ee9b1c_3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54975" y="2077800"/>
            <a:ext cx="3305175" cy="2438400"/>
          </a:xfrm>
          <a:prstGeom prst="rect">
            <a:avLst/>
          </a:prstGeom>
          <a:noFill/>
          <a:ln>
            <a:noFill/>
          </a:ln>
        </p:spPr>
      </p:pic>
      <p:pic>
        <p:nvPicPr>
          <p:cNvPr id="55" name="Google Shape;55;p13"/>
          <p:cNvPicPr preferRelativeResize="0"/>
          <p:nvPr/>
        </p:nvPicPr>
        <p:blipFill>
          <a:blip r:embed="rId4">
            <a:alphaModFix/>
          </a:blip>
          <a:stretch>
            <a:fillRect/>
          </a:stretch>
        </p:blipFill>
        <p:spPr>
          <a:xfrm>
            <a:off x="6735700" y="2366575"/>
            <a:ext cx="2242150" cy="1993026"/>
          </a:xfrm>
          <a:prstGeom prst="rect">
            <a:avLst/>
          </a:prstGeom>
          <a:noFill/>
          <a:ln>
            <a:noFill/>
          </a:ln>
        </p:spPr>
      </p:pic>
      <p:pic>
        <p:nvPicPr>
          <p:cNvPr id="56" name="Google Shape;56;p13"/>
          <p:cNvPicPr preferRelativeResize="0"/>
          <p:nvPr/>
        </p:nvPicPr>
        <p:blipFill rotWithShape="1">
          <a:blip r:embed="rId5">
            <a:alphaModFix/>
          </a:blip>
          <a:srcRect b="45393"/>
          <a:stretch/>
        </p:blipFill>
        <p:spPr>
          <a:xfrm>
            <a:off x="4304575" y="2001650"/>
            <a:ext cx="2012396" cy="2438400"/>
          </a:xfrm>
          <a:prstGeom prst="rect">
            <a:avLst/>
          </a:prstGeom>
          <a:noFill/>
          <a:ln>
            <a:noFill/>
          </a:ln>
        </p:spPr>
      </p:pic>
      <p:sp>
        <p:nvSpPr>
          <p:cNvPr id="57" name="Google Shape;57;p13"/>
          <p:cNvSpPr txBox="1"/>
          <p:nvPr/>
        </p:nvSpPr>
        <p:spPr>
          <a:xfrm>
            <a:off x="902850" y="646375"/>
            <a:ext cx="7338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rgbClr val="FFC000"/>
                </a:solidFill>
              </a:rPr>
              <a:t>AREA 14 ARCHIVES DISPLAY</a:t>
            </a:r>
            <a:endParaRPr sz="360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9"/>
        <p:cNvGrpSpPr/>
        <p:nvPr/>
      </p:nvGrpSpPr>
      <p:grpSpPr>
        <a:xfrm>
          <a:off x="0" y="0"/>
          <a:ext cx="0" cy="0"/>
          <a:chOff x="0" y="0"/>
          <a:chExt cx="0" cy="0"/>
        </a:xfrm>
      </p:grpSpPr>
      <p:sp>
        <p:nvSpPr>
          <p:cNvPr id="120" name="Google Shape;120;p22"/>
          <p:cNvSpPr txBox="1"/>
          <p:nvPr/>
        </p:nvSpPr>
        <p:spPr>
          <a:xfrm>
            <a:off x="399100" y="669300"/>
            <a:ext cx="4690200" cy="380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200">
                <a:solidFill>
                  <a:srgbClr val="FFC000"/>
                </a:solidFill>
              </a:rPr>
              <a:t>Two copies of the</a:t>
            </a:r>
            <a:endParaRPr sz="4200">
              <a:solidFill>
                <a:srgbClr val="FFC000"/>
              </a:solidFill>
            </a:endParaRPr>
          </a:p>
          <a:p>
            <a:pPr marL="0" lvl="0" indent="0" algn="ctr" rtl="0">
              <a:lnSpc>
                <a:spcPct val="115000"/>
              </a:lnSpc>
              <a:spcBef>
                <a:spcPts val="0"/>
              </a:spcBef>
              <a:spcAft>
                <a:spcPts val="0"/>
              </a:spcAft>
              <a:buNone/>
            </a:pPr>
            <a:r>
              <a:rPr lang="en" sz="4200">
                <a:solidFill>
                  <a:srgbClr val="FFC000"/>
                </a:solidFill>
              </a:rPr>
              <a:t>“Twelve Concepts for World Services”</a:t>
            </a:r>
            <a:endParaRPr sz="4200">
              <a:solidFill>
                <a:srgbClr val="FFC000"/>
              </a:solidFill>
            </a:endParaRPr>
          </a:p>
          <a:p>
            <a:pPr marL="0" lvl="0" indent="0" algn="l" rtl="0">
              <a:spcBef>
                <a:spcPts val="0"/>
              </a:spcBef>
              <a:spcAft>
                <a:spcPts val="0"/>
              </a:spcAft>
              <a:buNone/>
            </a:pPr>
            <a:r>
              <a:rPr lang="en" sz="4200">
                <a:solidFill>
                  <a:srgbClr val="FFC000"/>
                </a:solidFill>
              </a:rPr>
              <a:t>Published in 1962</a:t>
            </a:r>
            <a:endParaRPr sz="500"/>
          </a:p>
        </p:txBody>
      </p:sp>
      <p:pic>
        <p:nvPicPr>
          <p:cNvPr id="121" name="Google Shape;121;p22"/>
          <p:cNvPicPr preferRelativeResize="0"/>
          <p:nvPr/>
        </p:nvPicPr>
        <p:blipFill>
          <a:blip r:embed="rId3">
            <a:alphaModFix/>
          </a:blip>
          <a:stretch>
            <a:fillRect/>
          </a:stretch>
        </p:blipFill>
        <p:spPr>
          <a:xfrm>
            <a:off x="5990800" y="457200"/>
            <a:ext cx="2348490"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5"/>
        <p:cNvGrpSpPr/>
        <p:nvPr/>
      </p:nvGrpSpPr>
      <p:grpSpPr>
        <a:xfrm>
          <a:off x="0" y="0"/>
          <a:ext cx="0" cy="0"/>
          <a:chOff x="0" y="0"/>
          <a:chExt cx="0" cy="0"/>
        </a:xfrm>
      </p:grpSpPr>
      <p:sp>
        <p:nvSpPr>
          <p:cNvPr id="126" name="Google Shape;126;p23"/>
          <p:cNvSpPr txBox="1"/>
          <p:nvPr/>
        </p:nvSpPr>
        <p:spPr>
          <a:xfrm>
            <a:off x="653675" y="1317300"/>
            <a:ext cx="5013600" cy="250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700" b="1">
                <a:solidFill>
                  <a:srgbClr val="FFC000"/>
                </a:solidFill>
              </a:rPr>
              <a:t>The A.A.</a:t>
            </a:r>
            <a:endParaRPr sz="4700" b="1">
              <a:solidFill>
                <a:srgbClr val="FFC000"/>
              </a:solidFill>
            </a:endParaRPr>
          </a:p>
          <a:p>
            <a:pPr marL="0" lvl="0" indent="0" algn="ctr" rtl="0">
              <a:lnSpc>
                <a:spcPct val="115000"/>
              </a:lnSpc>
              <a:spcBef>
                <a:spcPts val="0"/>
              </a:spcBef>
              <a:spcAft>
                <a:spcPts val="0"/>
              </a:spcAft>
              <a:buNone/>
            </a:pPr>
            <a:r>
              <a:rPr lang="en" sz="4700" b="1">
                <a:solidFill>
                  <a:srgbClr val="FFC000"/>
                </a:solidFill>
              </a:rPr>
              <a:t>Service Manual</a:t>
            </a:r>
            <a:endParaRPr sz="4700" b="1">
              <a:solidFill>
                <a:srgbClr val="FFC000"/>
              </a:solidFill>
            </a:endParaRPr>
          </a:p>
          <a:p>
            <a:pPr marL="0" lvl="0" indent="0" algn="ctr" rtl="0">
              <a:lnSpc>
                <a:spcPct val="115000"/>
              </a:lnSpc>
              <a:spcBef>
                <a:spcPts val="0"/>
              </a:spcBef>
              <a:spcAft>
                <a:spcPts val="0"/>
              </a:spcAft>
              <a:buNone/>
            </a:pPr>
            <a:r>
              <a:rPr lang="en" sz="1300">
                <a:solidFill>
                  <a:srgbClr val="FFC000"/>
                </a:solidFill>
              </a:rPr>
              <a:t>A revised Edition of</a:t>
            </a:r>
            <a:endParaRPr sz="1300">
              <a:solidFill>
                <a:srgbClr val="FFC000"/>
              </a:solidFill>
            </a:endParaRPr>
          </a:p>
          <a:p>
            <a:pPr marL="0" lvl="0" indent="0" algn="ctr" rtl="0">
              <a:lnSpc>
                <a:spcPct val="115000"/>
              </a:lnSpc>
              <a:spcBef>
                <a:spcPts val="0"/>
              </a:spcBef>
              <a:spcAft>
                <a:spcPts val="0"/>
              </a:spcAft>
              <a:buNone/>
            </a:pPr>
            <a:r>
              <a:rPr lang="en" sz="1300">
                <a:solidFill>
                  <a:srgbClr val="FFC000"/>
                </a:solidFill>
              </a:rPr>
              <a:t>The Third Legacy Manual</a:t>
            </a:r>
            <a:endParaRPr sz="1300">
              <a:solidFill>
                <a:srgbClr val="FFC000"/>
              </a:solidFill>
            </a:endParaRPr>
          </a:p>
          <a:p>
            <a:pPr marL="0" lvl="0" indent="0" algn="ctr" rtl="0">
              <a:spcBef>
                <a:spcPts val="0"/>
              </a:spcBef>
              <a:spcAft>
                <a:spcPts val="0"/>
              </a:spcAft>
              <a:buNone/>
            </a:pPr>
            <a:r>
              <a:rPr lang="en" sz="1300">
                <a:solidFill>
                  <a:srgbClr val="FFC000"/>
                </a:solidFill>
              </a:rPr>
              <a:t>Published 1969</a:t>
            </a:r>
            <a:endParaRPr sz="100"/>
          </a:p>
        </p:txBody>
      </p:sp>
      <p:pic>
        <p:nvPicPr>
          <p:cNvPr id="127" name="Google Shape;127;p23"/>
          <p:cNvPicPr preferRelativeResize="0"/>
          <p:nvPr/>
        </p:nvPicPr>
        <p:blipFill>
          <a:blip r:embed="rId3">
            <a:alphaModFix/>
          </a:blip>
          <a:stretch>
            <a:fillRect/>
          </a:stretch>
        </p:blipFill>
        <p:spPr>
          <a:xfrm>
            <a:off x="5974400" y="152400"/>
            <a:ext cx="2715768" cy="53858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subTitle" idx="1"/>
          </p:nvPr>
        </p:nvSpPr>
        <p:spPr>
          <a:xfrm>
            <a:off x="1764450" y="3839750"/>
            <a:ext cx="5615100" cy="11241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sz="2880" b="1">
                <a:solidFill>
                  <a:srgbClr val="FFC000"/>
                </a:solidFill>
              </a:rPr>
              <a:t>Charles B. Towns Hospital</a:t>
            </a:r>
            <a:endParaRPr sz="2880" b="1">
              <a:solidFill>
                <a:srgbClr val="FFC000"/>
              </a:solidFill>
            </a:endParaRPr>
          </a:p>
          <a:p>
            <a:pPr marL="0" lvl="0" indent="0" algn="ctr" rtl="0">
              <a:spcBef>
                <a:spcPts val="0"/>
              </a:spcBef>
              <a:spcAft>
                <a:spcPts val="0"/>
              </a:spcAft>
              <a:buNone/>
            </a:pPr>
            <a:r>
              <a:rPr lang="en">
                <a:solidFill>
                  <a:srgbClr val="FFC000"/>
                </a:solidFill>
              </a:rPr>
              <a:t>293 Central Park West in Manhattan</a:t>
            </a:r>
            <a:endParaRPr>
              <a:solidFill>
                <a:srgbClr val="FFC000"/>
              </a:solidFill>
            </a:endParaRPr>
          </a:p>
          <a:p>
            <a:pPr marL="0" lvl="0" indent="0" algn="ctr" rtl="0">
              <a:spcBef>
                <a:spcPts val="0"/>
              </a:spcBef>
              <a:spcAft>
                <a:spcPts val="0"/>
              </a:spcAft>
              <a:buNone/>
            </a:pPr>
            <a:r>
              <a:rPr lang="en">
                <a:solidFill>
                  <a:srgbClr val="FFC000"/>
                </a:solidFill>
              </a:rPr>
              <a:t>Chief of Staff was Dr. William S.</a:t>
            </a:r>
            <a:endParaRPr>
              <a:solidFill>
                <a:srgbClr val="FFC000"/>
              </a:solidFill>
            </a:endParaRPr>
          </a:p>
        </p:txBody>
      </p:sp>
      <p:pic>
        <p:nvPicPr>
          <p:cNvPr id="133" name="Google Shape;133;p24"/>
          <p:cNvPicPr preferRelativeResize="0"/>
          <p:nvPr/>
        </p:nvPicPr>
        <p:blipFill rotWithShape="1">
          <a:blip r:embed="rId3">
            <a:alphaModFix/>
          </a:blip>
          <a:srcRect l="2189" t="5689" r="2189" b="26014"/>
          <a:stretch/>
        </p:blipFill>
        <p:spPr>
          <a:xfrm>
            <a:off x="5789525" y="194100"/>
            <a:ext cx="2391824" cy="3506601"/>
          </a:xfrm>
          <a:prstGeom prst="rect">
            <a:avLst/>
          </a:prstGeom>
          <a:noFill/>
          <a:ln>
            <a:noFill/>
          </a:ln>
        </p:spPr>
      </p:pic>
      <p:pic>
        <p:nvPicPr>
          <p:cNvPr id="134" name="Google Shape;134;p24"/>
          <p:cNvPicPr preferRelativeResize="0"/>
          <p:nvPr/>
        </p:nvPicPr>
        <p:blipFill>
          <a:blip r:embed="rId4">
            <a:alphaModFix/>
          </a:blip>
          <a:stretch>
            <a:fillRect/>
          </a:stretch>
        </p:blipFill>
        <p:spPr>
          <a:xfrm>
            <a:off x="1858875" y="304800"/>
            <a:ext cx="2747441" cy="350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8"/>
        <p:cNvGrpSpPr/>
        <p:nvPr/>
      </p:nvGrpSpPr>
      <p:grpSpPr>
        <a:xfrm>
          <a:off x="0" y="0"/>
          <a:ext cx="0" cy="0"/>
          <a:chOff x="0" y="0"/>
          <a:chExt cx="0" cy="0"/>
        </a:xfrm>
      </p:grpSpPr>
      <p:pic>
        <p:nvPicPr>
          <p:cNvPr id="139" name="Google Shape;139;p25"/>
          <p:cNvPicPr preferRelativeResize="0"/>
          <p:nvPr/>
        </p:nvPicPr>
        <p:blipFill rotWithShape="1">
          <a:blip r:embed="rId3">
            <a:alphaModFix/>
          </a:blip>
          <a:srcRect l="-129340" r="129340"/>
          <a:stretch/>
        </p:blipFill>
        <p:spPr>
          <a:xfrm>
            <a:off x="3322541" y="0"/>
            <a:ext cx="2498918" cy="5143501"/>
          </a:xfrm>
          <a:prstGeom prst="rect">
            <a:avLst/>
          </a:prstGeom>
          <a:noFill/>
          <a:ln>
            <a:noFill/>
          </a:ln>
        </p:spPr>
      </p:pic>
      <p:pic>
        <p:nvPicPr>
          <p:cNvPr id="140" name="Google Shape;140;p25"/>
          <p:cNvPicPr preferRelativeResize="0"/>
          <p:nvPr/>
        </p:nvPicPr>
        <p:blipFill>
          <a:blip r:embed="rId4">
            <a:alphaModFix/>
          </a:blip>
          <a:stretch>
            <a:fillRect/>
          </a:stretch>
        </p:blipFill>
        <p:spPr>
          <a:xfrm>
            <a:off x="3801863" y="98075"/>
            <a:ext cx="5038725" cy="4495800"/>
          </a:xfrm>
          <a:prstGeom prst="rect">
            <a:avLst/>
          </a:prstGeom>
          <a:noFill/>
          <a:ln>
            <a:noFill/>
          </a:ln>
        </p:spPr>
      </p:pic>
      <p:sp>
        <p:nvSpPr>
          <p:cNvPr id="141" name="Google Shape;141;p25"/>
          <p:cNvSpPr txBox="1"/>
          <p:nvPr/>
        </p:nvSpPr>
        <p:spPr>
          <a:xfrm>
            <a:off x="155250" y="1879125"/>
            <a:ext cx="3492600" cy="261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C000"/>
                </a:solidFill>
              </a:rPr>
              <a:t>1955 Saint Louis Convention</a:t>
            </a:r>
            <a:endParaRPr>
              <a:solidFill>
                <a:srgbClr val="FFC000"/>
              </a:solidFill>
            </a:endParaRPr>
          </a:p>
          <a:p>
            <a:pPr marL="0" lvl="0" indent="0" algn="ctr" rtl="0">
              <a:spcBef>
                <a:spcPts val="0"/>
              </a:spcBef>
              <a:spcAft>
                <a:spcPts val="0"/>
              </a:spcAft>
              <a:buNone/>
            </a:pPr>
            <a:r>
              <a:rPr lang="en" sz="1200">
                <a:solidFill>
                  <a:srgbClr val="FFC000"/>
                </a:solidFill>
              </a:rPr>
              <a:t>(from page 358: Pass it On)</a:t>
            </a:r>
            <a:endParaRPr sz="1200">
              <a:solidFill>
                <a:srgbClr val="FFC000"/>
              </a:solidFill>
            </a:endParaRPr>
          </a:p>
          <a:p>
            <a:pPr marL="0" lvl="0" indent="0" algn="ctr" rtl="0">
              <a:spcBef>
                <a:spcPts val="0"/>
              </a:spcBef>
              <a:spcAft>
                <a:spcPts val="0"/>
              </a:spcAft>
              <a:buNone/>
            </a:pPr>
            <a:endParaRPr sz="1200">
              <a:solidFill>
                <a:srgbClr val="FFC000"/>
              </a:solidFill>
            </a:endParaRPr>
          </a:p>
          <a:p>
            <a:pPr marL="457200" lvl="0" indent="-304800" algn="l" rtl="0">
              <a:spcBef>
                <a:spcPts val="0"/>
              </a:spcBef>
              <a:spcAft>
                <a:spcPts val="0"/>
              </a:spcAft>
              <a:buClr>
                <a:srgbClr val="FFC000"/>
              </a:buClr>
              <a:buSzPts val="1200"/>
              <a:buChar char="●"/>
            </a:pPr>
            <a:r>
              <a:rPr lang="en" sz="1200">
                <a:solidFill>
                  <a:srgbClr val="FFC000"/>
                </a:solidFill>
              </a:rPr>
              <a:t>Sunday Bill W. formally turned over stewardship of A.A. to General Service Conference... let go and let God.  AA was at last safe - even for me.</a:t>
            </a:r>
            <a:endParaRPr sz="1200">
              <a:solidFill>
                <a:srgbClr val="FFC000"/>
              </a:solidFill>
            </a:endParaRPr>
          </a:p>
          <a:p>
            <a:pPr marL="457200" lvl="0" indent="-304800" algn="l" rtl="0">
              <a:spcBef>
                <a:spcPts val="0"/>
              </a:spcBef>
              <a:spcAft>
                <a:spcPts val="0"/>
              </a:spcAft>
              <a:buClr>
                <a:srgbClr val="FFC000"/>
              </a:buClr>
              <a:buSzPts val="1200"/>
              <a:buChar char="●"/>
            </a:pPr>
            <a:r>
              <a:rPr lang="en" sz="1200">
                <a:solidFill>
                  <a:srgbClr val="FFC000"/>
                </a:solidFill>
              </a:rPr>
              <a:t>Membership in the fellowship was 131,619 people in 5,927 groups</a:t>
            </a:r>
            <a:endParaRPr sz="1200">
              <a:solidFill>
                <a:srgbClr val="FFC000"/>
              </a:solidFill>
            </a:endParaRPr>
          </a:p>
          <a:p>
            <a:pPr marL="457200" lvl="0" indent="-304800" algn="l" rtl="0">
              <a:spcBef>
                <a:spcPts val="0"/>
              </a:spcBef>
              <a:spcAft>
                <a:spcPts val="0"/>
              </a:spcAft>
              <a:buClr>
                <a:srgbClr val="FFC000"/>
              </a:buClr>
              <a:buSzPts val="1200"/>
              <a:buChar char="●"/>
            </a:pPr>
            <a:r>
              <a:rPr lang="en" sz="1200">
                <a:solidFill>
                  <a:srgbClr val="FFC000"/>
                </a:solidFill>
              </a:rPr>
              <a:t>St. Louis home of Bill’s Spiritual Sponsor Father Ed D.</a:t>
            </a:r>
            <a:endParaRPr sz="1200">
              <a:solidFill>
                <a:srgbClr val="FFC000"/>
              </a:solidFill>
            </a:endParaRPr>
          </a:p>
          <a:p>
            <a:pPr marL="457200" lvl="0" indent="-304800" algn="l" rtl="0">
              <a:spcBef>
                <a:spcPts val="0"/>
              </a:spcBef>
              <a:spcAft>
                <a:spcPts val="0"/>
              </a:spcAft>
              <a:buClr>
                <a:srgbClr val="FFC000"/>
              </a:buClr>
              <a:buSzPts val="1200"/>
              <a:buChar char="●"/>
            </a:pPr>
            <a:r>
              <a:rPr lang="en" sz="1200">
                <a:solidFill>
                  <a:srgbClr val="FFC000"/>
                </a:solidFill>
              </a:rPr>
              <a:t>Also at the convention was Ebby, Dr. Sam S., Dr. Harry T....</a:t>
            </a:r>
            <a:endParaRPr sz="1200">
              <a:solidFill>
                <a:srgbClr val="FFC000"/>
              </a:solidFill>
            </a:endParaRPr>
          </a:p>
        </p:txBody>
      </p:sp>
      <p:sp>
        <p:nvSpPr>
          <p:cNvPr id="142" name="Google Shape;142;p25"/>
          <p:cNvSpPr txBox="1"/>
          <p:nvPr/>
        </p:nvSpPr>
        <p:spPr>
          <a:xfrm>
            <a:off x="84675" y="444525"/>
            <a:ext cx="37605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FFC000"/>
                </a:solidFill>
              </a:rPr>
              <a:t>Poster of the 1955 St. Louis Convention and Western Union Telegram from President Eisenhower.</a:t>
            </a:r>
            <a:endParaRPr sz="1700">
              <a:solidFill>
                <a:srgbClr val="FFC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6"/>
        <p:cNvGrpSpPr/>
        <p:nvPr/>
      </p:nvGrpSpPr>
      <p:grpSpPr>
        <a:xfrm>
          <a:off x="0" y="0"/>
          <a:ext cx="0" cy="0"/>
          <a:chOff x="0" y="0"/>
          <a:chExt cx="0" cy="0"/>
        </a:xfrm>
      </p:grpSpPr>
      <p:pic>
        <p:nvPicPr>
          <p:cNvPr id="147" name="Google Shape;147;p26"/>
          <p:cNvPicPr preferRelativeResize="0"/>
          <p:nvPr/>
        </p:nvPicPr>
        <p:blipFill>
          <a:blip r:embed="rId3">
            <a:alphaModFix/>
          </a:blip>
          <a:stretch>
            <a:fillRect/>
          </a:stretch>
        </p:blipFill>
        <p:spPr>
          <a:xfrm>
            <a:off x="5401750" y="152400"/>
            <a:ext cx="3652166" cy="4838700"/>
          </a:xfrm>
          <a:prstGeom prst="rect">
            <a:avLst/>
          </a:prstGeom>
          <a:noFill/>
          <a:ln>
            <a:noFill/>
          </a:ln>
        </p:spPr>
      </p:pic>
      <p:sp>
        <p:nvSpPr>
          <p:cNvPr id="148" name="Google Shape;148;p26"/>
          <p:cNvSpPr txBox="1"/>
          <p:nvPr/>
        </p:nvSpPr>
        <p:spPr>
          <a:xfrm>
            <a:off x="670275" y="218725"/>
            <a:ext cx="4946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rgbClr val="FFC000"/>
                </a:solidFill>
              </a:rPr>
              <a:t>Poster of Dr. Sam S.</a:t>
            </a:r>
            <a:endParaRPr sz="2900">
              <a:solidFill>
                <a:srgbClr val="FFC000"/>
              </a:solidFill>
            </a:endParaRPr>
          </a:p>
        </p:txBody>
      </p:sp>
      <p:sp>
        <p:nvSpPr>
          <p:cNvPr id="149" name="Google Shape;149;p26"/>
          <p:cNvSpPr txBox="1"/>
          <p:nvPr/>
        </p:nvSpPr>
        <p:spPr>
          <a:xfrm>
            <a:off x="613825" y="924275"/>
            <a:ext cx="4064100" cy="406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C000"/>
                </a:solidFill>
              </a:rPr>
              <a:t>Dr. Sam S.</a:t>
            </a:r>
            <a:endParaRPr>
              <a:solidFill>
                <a:srgbClr val="FFC000"/>
              </a:solidFill>
            </a:endParaRPr>
          </a:p>
          <a:p>
            <a:pPr marL="0" lvl="0" indent="0" algn="ctr" rtl="0">
              <a:spcBef>
                <a:spcPts val="0"/>
              </a:spcBef>
              <a:spcAft>
                <a:spcPts val="0"/>
              </a:spcAft>
              <a:buNone/>
            </a:pPr>
            <a:r>
              <a:rPr lang="en">
                <a:solidFill>
                  <a:srgbClr val="FFC000"/>
                </a:solidFill>
              </a:rPr>
              <a:t>(from pages 116-117: Pass it On)</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Calvary Episcopal Church on Park Avenue South East 21</a:t>
            </a:r>
            <a:r>
              <a:rPr lang="en" baseline="30000">
                <a:solidFill>
                  <a:srgbClr val="FFC000"/>
                </a:solidFill>
              </a:rPr>
              <a:t>st </a:t>
            </a:r>
            <a:r>
              <a:rPr lang="en">
                <a:solidFill>
                  <a:srgbClr val="FFC000"/>
                </a:solidFill>
              </a:rPr>
              <a:t> St.</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After Ebby’s visit, early December 1934, Bill W. investigated rescue mission 246 East 23</a:t>
            </a:r>
            <a:r>
              <a:rPr lang="en" baseline="30000">
                <a:solidFill>
                  <a:srgbClr val="FFC000"/>
                </a:solidFill>
              </a:rPr>
              <a:t>rd</a:t>
            </a:r>
            <a:r>
              <a:rPr lang="en">
                <a:solidFill>
                  <a:srgbClr val="FFC000"/>
                </a:solidFill>
              </a:rPr>
              <a:t> St.</a:t>
            </a:r>
            <a:endParaRPr>
              <a:solidFill>
                <a:srgbClr val="FFC000"/>
              </a:solidFill>
            </a:endParaRPr>
          </a:p>
          <a:p>
            <a:pPr marL="457200" lvl="0" indent="0" algn="ctr" rtl="0">
              <a:spcBef>
                <a:spcPts val="0"/>
              </a:spcBef>
              <a:spcAft>
                <a:spcPts val="0"/>
              </a:spcAft>
              <a:buNone/>
            </a:pPr>
            <a:r>
              <a:rPr lang="en">
                <a:solidFill>
                  <a:srgbClr val="FFC000"/>
                </a:solidFill>
              </a:rPr>
              <a:t>(from page 127: Pass it ON)</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After Bill’s release from Towns on December 18, Bill and Lois attended Oxford Group meetings at the rectory next to Calvary Episcopal Church.</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The Oxford Group was a nondenominational evangelical movement founded by Dr. Frank B..  Among its first converts was Dr. Samuel S.. </a:t>
            </a:r>
            <a:endParaRPr>
              <a:solidFill>
                <a:srgbClr val="FFC000"/>
              </a:solidFill>
            </a:endParaRPr>
          </a:p>
          <a:p>
            <a:pPr marL="914400" lvl="0" indent="0" algn="ctr" rtl="0">
              <a:spcBef>
                <a:spcPts val="0"/>
              </a:spcBef>
              <a:spcAft>
                <a:spcPts val="0"/>
              </a:spcAft>
              <a:buNone/>
            </a:pPr>
            <a:r>
              <a:rPr lang="en">
                <a:solidFill>
                  <a:srgbClr val="FFC000"/>
                </a:solidFill>
              </a:rPr>
              <a:t>(from page 130: Pass it On)</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Sam S. met Frank B. in China in 1918.</a:t>
            </a:r>
            <a:endParaRPr>
              <a:solidFill>
                <a:srgbClr val="FFC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3"/>
        <p:cNvGrpSpPr/>
        <p:nvPr/>
      </p:nvGrpSpPr>
      <p:grpSpPr>
        <a:xfrm>
          <a:off x="0" y="0"/>
          <a:ext cx="0" cy="0"/>
          <a:chOff x="0" y="0"/>
          <a:chExt cx="0" cy="0"/>
        </a:xfrm>
      </p:grpSpPr>
      <p:pic>
        <p:nvPicPr>
          <p:cNvPr id="154" name="Google Shape;154;p27"/>
          <p:cNvPicPr preferRelativeResize="0"/>
          <p:nvPr/>
        </p:nvPicPr>
        <p:blipFill>
          <a:blip r:embed="rId3">
            <a:alphaModFix/>
          </a:blip>
          <a:stretch>
            <a:fillRect/>
          </a:stretch>
        </p:blipFill>
        <p:spPr>
          <a:xfrm>
            <a:off x="5669850" y="413450"/>
            <a:ext cx="3190875" cy="3733800"/>
          </a:xfrm>
          <a:prstGeom prst="rect">
            <a:avLst/>
          </a:prstGeom>
          <a:noFill/>
          <a:ln>
            <a:noFill/>
          </a:ln>
        </p:spPr>
      </p:pic>
      <p:sp>
        <p:nvSpPr>
          <p:cNvPr id="155" name="Google Shape;155;p27"/>
          <p:cNvSpPr txBox="1"/>
          <p:nvPr/>
        </p:nvSpPr>
        <p:spPr>
          <a:xfrm>
            <a:off x="537650" y="352800"/>
            <a:ext cx="4833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FFC000"/>
                </a:solidFill>
              </a:rPr>
              <a:t>Poster of Father Ed D.</a:t>
            </a:r>
            <a:endParaRPr sz="2800">
              <a:solidFill>
                <a:srgbClr val="FFC000"/>
              </a:solidFill>
            </a:endParaRPr>
          </a:p>
        </p:txBody>
      </p:sp>
      <p:sp>
        <p:nvSpPr>
          <p:cNvPr id="156" name="Google Shape;156;p27"/>
          <p:cNvSpPr txBox="1"/>
          <p:nvPr/>
        </p:nvSpPr>
        <p:spPr>
          <a:xfrm>
            <a:off x="515050" y="1467550"/>
            <a:ext cx="4064100" cy="320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C000"/>
                </a:solidFill>
              </a:rPr>
              <a:t>Father Ed D.</a:t>
            </a:r>
            <a:endParaRPr>
              <a:solidFill>
                <a:srgbClr val="FFC000"/>
              </a:solidFill>
            </a:endParaRPr>
          </a:p>
          <a:p>
            <a:pPr marL="0" lvl="0" indent="0" algn="ctr" rtl="0">
              <a:spcBef>
                <a:spcPts val="0"/>
              </a:spcBef>
              <a:spcAft>
                <a:spcPts val="0"/>
              </a:spcAft>
              <a:buNone/>
            </a:pPr>
            <a:r>
              <a:rPr lang="en">
                <a:solidFill>
                  <a:srgbClr val="FFC000"/>
                </a:solidFill>
              </a:rPr>
              <a:t>(from pages 241 - 243 of Pass it On)</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Jesuit Priest from St. Louis MO.  Met Bill W. the winter of 1940 after reading the book “Alcoholics Anonymous”.  Fr. Ed was impressed with the parallels between exercises of St. Ignatia of his order and the twelve steps.</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Bill W. later characterized their conversation as “taking the fifth step” and a “second conversion experience”.</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Thus began a two decade relationship between Bill W. and Fr. Ed (spiritual sponsorship). </a:t>
            </a:r>
            <a:endParaRPr>
              <a:solidFill>
                <a:srgbClr val="FFC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0"/>
        <p:cNvGrpSpPr/>
        <p:nvPr/>
      </p:nvGrpSpPr>
      <p:grpSpPr>
        <a:xfrm>
          <a:off x="0" y="0"/>
          <a:ext cx="0" cy="0"/>
          <a:chOff x="0" y="0"/>
          <a:chExt cx="0" cy="0"/>
        </a:xfrm>
      </p:grpSpPr>
      <p:pic>
        <p:nvPicPr>
          <p:cNvPr id="161" name="Google Shape;161;p28"/>
          <p:cNvPicPr preferRelativeResize="0"/>
          <p:nvPr/>
        </p:nvPicPr>
        <p:blipFill>
          <a:blip r:embed="rId3">
            <a:alphaModFix/>
          </a:blip>
          <a:stretch>
            <a:fillRect/>
          </a:stretch>
        </p:blipFill>
        <p:spPr>
          <a:xfrm>
            <a:off x="4140675" y="111150"/>
            <a:ext cx="4848225" cy="4667250"/>
          </a:xfrm>
          <a:prstGeom prst="rect">
            <a:avLst/>
          </a:prstGeom>
          <a:noFill/>
          <a:ln>
            <a:noFill/>
          </a:ln>
        </p:spPr>
      </p:pic>
      <p:sp>
        <p:nvSpPr>
          <p:cNvPr id="162" name="Google Shape;162;p28"/>
          <p:cNvSpPr txBox="1"/>
          <p:nvPr/>
        </p:nvSpPr>
        <p:spPr>
          <a:xfrm>
            <a:off x="288825" y="673900"/>
            <a:ext cx="4634700" cy="457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solidFill>
                  <a:srgbClr val="FFC000"/>
                </a:solidFill>
              </a:rPr>
              <a:t> Alcoholics Anonymous </a:t>
            </a:r>
            <a:endParaRPr sz="3500">
              <a:solidFill>
                <a:srgbClr val="FFC000"/>
              </a:solidFill>
            </a:endParaRPr>
          </a:p>
          <a:p>
            <a:pPr marL="0" lvl="0" indent="0" algn="ctr" rtl="0">
              <a:spcBef>
                <a:spcPts val="0"/>
              </a:spcBef>
              <a:spcAft>
                <a:spcPts val="0"/>
              </a:spcAft>
              <a:buNone/>
            </a:pPr>
            <a:r>
              <a:rPr lang="en" sz="3500">
                <a:solidFill>
                  <a:srgbClr val="FFC000"/>
                </a:solidFill>
              </a:rPr>
              <a:t>“Big Book”</a:t>
            </a:r>
            <a:endParaRPr sz="3500">
              <a:solidFill>
                <a:srgbClr val="FFC000"/>
              </a:solidFill>
            </a:endParaRPr>
          </a:p>
          <a:p>
            <a:pPr marL="0" lvl="0" indent="0" algn="ctr" rtl="0">
              <a:spcBef>
                <a:spcPts val="0"/>
              </a:spcBef>
              <a:spcAft>
                <a:spcPts val="0"/>
              </a:spcAft>
              <a:buNone/>
            </a:pPr>
            <a:r>
              <a:rPr lang="en" sz="3500">
                <a:solidFill>
                  <a:srgbClr val="FFC000"/>
                </a:solidFill>
              </a:rPr>
              <a:t>1</a:t>
            </a:r>
            <a:r>
              <a:rPr lang="en" sz="3500" baseline="30000">
                <a:solidFill>
                  <a:srgbClr val="FFC000"/>
                </a:solidFill>
              </a:rPr>
              <a:t>st</a:t>
            </a:r>
            <a:r>
              <a:rPr lang="en" sz="3500">
                <a:solidFill>
                  <a:srgbClr val="FFC000"/>
                </a:solidFill>
              </a:rPr>
              <a:t> Edition</a:t>
            </a:r>
            <a:endParaRPr sz="3500">
              <a:solidFill>
                <a:srgbClr val="FFC000"/>
              </a:solidFill>
            </a:endParaRPr>
          </a:p>
          <a:p>
            <a:pPr marL="0" lvl="0" indent="0" algn="ctr" rtl="0">
              <a:spcBef>
                <a:spcPts val="0"/>
              </a:spcBef>
              <a:spcAft>
                <a:spcPts val="0"/>
              </a:spcAft>
              <a:buNone/>
            </a:pPr>
            <a:r>
              <a:rPr lang="en" sz="3500">
                <a:solidFill>
                  <a:srgbClr val="FFC000"/>
                </a:solidFill>
              </a:rPr>
              <a:t> </a:t>
            </a:r>
            <a:endParaRPr sz="3500">
              <a:solidFill>
                <a:srgbClr val="FFC000"/>
              </a:solidFill>
            </a:endParaRPr>
          </a:p>
          <a:p>
            <a:pPr marL="0" lvl="0" indent="0" algn="ctr" rtl="0">
              <a:spcBef>
                <a:spcPts val="0"/>
              </a:spcBef>
              <a:spcAft>
                <a:spcPts val="0"/>
              </a:spcAft>
              <a:buNone/>
            </a:pPr>
            <a:endParaRPr sz="3500">
              <a:solidFill>
                <a:srgbClr val="FFC000"/>
              </a:solidFill>
            </a:endParaRPr>
          </a:p>
          <a:p>
            <a:pPr marL="0" lvl="0" indent="0" algn="ctr" rtl="0">
              <a:spcBef>
                <a:spcPts val="0"/>
              </a:spcBef>
              <a:spcAft>
                <a:spcPts val="0"/>
              </a:spcAft>
              <a:buNone/>
            </a:pPr>
            <a:r>
              <a:rPr lang="en" sz="3500">
                <a:solidFill>
                  <a:srgbClr val="FFC000"/>
                </a:solidFill>
              </a:rPr>
              <a:t>Published 10 April 19</a:t>
            </a:r>
            <a:r>
              <a:rPr lang="en" sz="4000">
                <a:solidFill>
                  <a:srgbClr val="FFC000"/>
                </a:solidFill>
              </a:rPr>
              <a:t>39</a:t>
            </a:r>
            <a:endParaRPr sz="4000">
              <a:solidFill>
                <a:srgbClr val="FFC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6"/>
        <p:cNvGrpSpPr/>
        <p:nvPr/>
      </p:nvGrpSpPr>
      <p:grpSpPr>
        <a:xfrm>
          <a:off x="0" y="0"/>
          <a:ext cx="0" cy="0"/>
          <a:chOff x="0" y="0"/>
          <a:chExt cx="0" cy="0"/>
        </a:xfrm>
      </p:grpSpPr>
      <p:pic>
        <p:nvPicPr>
          <p:cNvPr id="167" name="Google Shape;167;p29"/>
          <p:cNvPicPr preferRelativeResize="0"/>
          <p:nvPr/>
        </p:nvPicPr>
        <p:blipFill>
          <a:blip r:embed="rId3">
            <a:alphaModFix/>
          </a:blip>
          <a:stretch>
            <a:fillRect/>
          </a:stretch>
        </p:blipFill>
        <p:spPr>
          <a:xfrm>
            <a:off x="6152150" y="423750"/>
            <a:ext cx="2638425" cy="3743325"/>
          </a:xfrm>
          <a:prstGeom prst="rect">
            <a:avLst/>
          </a:prstGeom>
          <a:noFill/>
          <a:ln>
            <a:noFill/>
          </a:ln>
        </p:spPr>
      </p:pic>
      <p:sp>
        <p:nvSpPr>
          <p:cNvPr id="168" name="Google Shape;168;p29"/>
          <p:cNvSpPr txBox="1"/>
          <p:nvPr/>
        </p:nvSpPr>
        <p:spPr>
          <a:xfrm>
            <a:off x="1212000" y="669325"/>
            <a:ext cx="4413900" cy="341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rgbClr val="FFC000"/>
                </a:solidFill>
              </a:rPr>
              <a:t> Alcoholics Anonymous “Big Book” </a:t>
            </a:r>
            <a:endParaRPr sz="3000">
              <a:solidFill>
                <a:srgbClr val="FFC000"/>
              </a:solidFill>
            </a:endParaRPr>
          </a:p>
          <a:p>
            <a:pPr marL="0" lvl="0" indent="0" algn="ctr" rtl="0">
              <a:spcBef>
                <a:spcPts val="0"/>
              </a:spcBef>
              <a:spcAft>
                <a:spcPts val="0"/>
              </a:spcAft>
              <a:buNone/>
            </a:pPr>
            <a:r>
              <a:rPr lang="en" sz="3000">
                <a:solidFill>
                  <a:srgbClr val="FFC000"/>
                </a:solidFill>
              </a:rPr>
              <a:t>2</a:t>
            </a:r>
            <a:r>
              <a:rPr lang="en" sz="3000" baseline="30000">
                <a:solidFill>
                  <a:srgbClr val="FFC000"/>
                </a:solidFill>
              </a:rPr>
              <a:t>nd</a:t>
            </a:r>
            <a:r>
              <a:rPr lang="en" sz="3000">
                <a:solidFill>
                  <a:srgbClr val="FFC000"/>
                </a:solidFill>
              </a:rPr>
              <a:t> Edition</a:t>
            </a:r>
            <a:endParaRPr sz="3000">
              <a:solidFill>
                <a:srgbClr val="FFC000"/>
              </a:solidFill>
            </a:endParaRPr>
          </a:p>
          <a:p>
            <a:pPr marL="0" lvl="0" indent="0" algn="ctr" rtl="0">
              <a:spcBef>
                <a:spcPts val="0"/>
              </a:spcBef>
              <a:spcAft>
                <a:spcPts val="0"/>
              </a:spcAft>
              <a:buNone/>
            </a:pPr>
            <a:r>
              <a:rPr lang="en" sz="3000">
                <a:solidFill>
                  <a:srgbClr val="FFC000"/>
                </a:solidFill>
              </a:rPr>
              <a:t> </a:t>
            </a:r>
            <a:endParaRPr sz="3000">
              <a:solidFill>
                <a:srgbClr val="FFC000"/>
              </a:solidFill>
            </a:endParaRPr>
          </a:p>
          <a:p>
            <a:pPr marL="0" lvl="0" indent="0" algn="ctr" rtl="0">
              <a:spcBef>
                <a:spcPts val="0"/>
              </a:spcBef>
              <a:spcAft>
                <a:spcPts val="0"/>
              </a:spcAft>
              <a:buNone/>
            </a:pPr>
            <a:endParaRPr sz="3000">
              <a:solidFill>
                <a:srgbClr val="FFC000"/>
              </a:solidFill>
            </a:endParaRPr>
          </a:p>
          <a:p>
            <a:pPr marL="0" lvl="0" indent="0" algn="ctr" rtl="0">
              <a:spcBef>
                <a:spcPts val="0"/>
              </a:spcBef>
              <a:spcAft>
                <a:spcPts val="0"/>
              </a:spcAft>
              <a:buNone/>
            </a:pPr>
            <a:r>
              <a:rPr lang="en" sz="3000">
                <a:solidFill>
                  <a:srgbClr val="FFC000"/>
                </a:solidFill>
              </a:rPr>
              <a:t>Published 1 January 1973</a:t>
            </a:r>
            <a:endParaRPr sz="3000">
              <a:solidFill>
                <a:srgbClr val="FFC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2"/>
        <p:cNvGrpSpPr/>
        <p:nvPr/>
      </p:nvGrpSpPr>
      <p:grpSpPr>
        <a:xfrm>
          <a:off x="0" y="0"/>
          <a:ext cx="0" cy="0"/>
          <a:chOff x="0" y="0"/>
          <a:chExt cx="0" cy="0"/>
        </a:xfrm>
      </p:grpSpPr>
      <p:pic>
        <p:nvPicPr>
          <p:cNvPr id="173" name="Google Shape;173;p30"/>
          <p:cNvPicPr preferRelativeResize="0"/>
          <p:nvPr/>
        </p:nvPicPr>
        <p:blipFill>
          <a:blip r:embed="rId3">
            <a:alphaModFix/>
          </a:blip>
          <a:stretch>
            <a:fillRect/>
          </a:stretch>
        </p:blipFill>
        <p:spPr>
          <a:xfrm>
            <a:off x="5241625" y="86075"/>
            <a:ext cx="3586853" cy="4838701"/>
          </a:xfrm>
          <a:prstGeom prst="rect">
            <a:avLst/>
          </a:prstGeom>
          <a:noFill/>
          <a:ln>
            <a:noFill/>
          </a:ln>
        </p:spPr>
      </p:pic>
      <p:sp>
        <p:nvSpPr>
          <p:cNvPr id="174" name="Google Shape;174;p30"/>
          <p:cNvSpPr txBox="1"/>
          <p:nvPr/>
        </p:nvSpPr>
        <p:spPr>
          <a:xfrm>
            <a:off x="868300" y="1079350"/>
            <a:ext cx="4462200" cy="224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C000"/>
                </a:solidFill>
              </a:rPr>
              <a:t>Alcoholics Anonymous</a:t>
            </a:r>
            <a:endParaRPr sz="2400">
              <a:solidFill>
                <a:srgbClr val="FFC000"/>
              </a:solidFill>
            </a:endParaRPr>
          </a:p>
          <a:p>
            <a:pPr marL="0" lvl="0" indent="0" algn="ctr" rtl="0">
              <a:spcBef>
                <a:spcPts val="0"/>
              </a:spcBef>
              <a:spcAft>
                <a:spcPts val="0"/>
              </a:spcAft>
              <a:buNone/>
            </a:pPr>
            <a:r>
              <a:rPr lang="en" sz="2400">
                <a:solidFill>
                  <a:srgbClr val="FFC000"/>
                </a:solidFill>
              </a:rPr>
              <a:t>“Big Book”</a:t>
            </a:r>
            <a:endParaRPr sz="2400">
              <a:solidFill>
                <a:srgbClr val="FFC000"/>
              </a:solidFill>
            </a:endParaRPr>
          </a:p>
          <a:p>
            <a:pPr marL="0" lvl="0" indent="0" algn="ctr" rtl="0">
              <a:spcBef>
                <a:spcPts val="0"/>
              </a:spcBef>
              <a:spcAft>
                <a:spcPts val="0"/>
              </a:spcAft>
              <a:buNone/>
            </a:pPr>
            <a:r>
              <a:rPr lang="en" sz="2400">
                <a:solidFill>
                  <a:srgbClr val="FFC000"/>
                </a:solidFill>
              </a:rPr>
              <a:t>3rd Edition</a:t>
            </a:r>
            <a:endParaRPr sz="2400">
              <a:solidFill>
                <a:srgbClr val="FFC000"/>
              </a:solidFill>
            </a:endParaRPr>
          </a:p>
          <a:p>
            <a:pPr marL="0" lvl="0" indent="0" algn="ctr" rtl="0">
              <a:spcBef>
                <a:spcPts val="0"/>
              </a:spcBef>
              <a:spcAft>
                <a:spcPts val="0"/>
              </a:spcAft>
              <a:buNone/>
            </a:pPr>
            <a:endParaRPr sz="2400">
              <a:solidFill>
                <a:srgbClr val="FFC000"/>
              </a:solidFill>
            </a:endParaRPr>
          </a:p>
          <a:p>
            <a:pPr marL="0" lvl="0" indent="0" algn="ctr" rtl="0">
              <a:spcBef>
                <a:spcPts val="0"/>
              </a:spcBef>
              <a:spcAft>
                <a:spcPts val="0"/>
              </a:spcAft>
              <a:buNone/>
            </a:pPr>
            <a:r>
              <a:rPr lang="en" sz="2400">
                <a:solidFill>
                  <a:srgbClr val="FFC000"/>
                </a:solidFill>
              </a:rPr>
              <a:t>Published 1 January 1976</a:t>
            </a:r>
            <a:endParaRPr sz="2400">
              <a:solidFill>
                <a:srgbClr val="FFC000"/>
              </a:solidFill>
            </a:endParaRPr>
          </a:p>
          <a:p>
            <a:pPr marL="0" lvl="0" indent="0" algn="l" rtl="0">
              <a:spcBef>
                <a:spcPts val="0"/>
              </a:spcBef>
              <a:spcAft>
                <a:spcPts val="0"/>
              </a:spcAft>
              <a:buNone/>
            </a:pPr>
            <a:endParaRPr>
              <a:solidFill>
                <a:srgbClr val="FFC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5320000" y="342900"/>
            <a:ext cx="3219450" cy="4457700"/>
          </a:xfrm>
          <a:prstGeom prst="rect">
            <a:avLst/>
          </a:prstGeom>
          <a:noFill/>
          <a:ln>
            <a:noFill/>
          </a:ln>
        </p:spPr>
      </p:pic>
      <p:sp>
        <p:nvSpPr>
          <p:cNvPr id="180" name="Google Shape;180;p31"/>
          <p:cNvSpPr txBox="1"/>
          <p:nvPr/>
        </p:nvSpPr>
        <p:spPr>
          <a:xfrm>
            <a:off x="494475" y="868300"/>
            <a:ext cx="4257000" cy="267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FFC000"/>
                </a:solidFill>
              </a:rPr>
              <a:t>Alcoholics Anonymous</a:t>
            </a:r>
            <a:endParaRPr sz="2700">
              <a:solidFill>
                <a:srgbClr val="FFC000"/>
              </a:solidFill>
            </a:endParaRPr>
          </a:p>
          <a:p>
            <a:pPr marL="0" lvl="0" indent="0" algn="ctr" rtl="0">
              <a:spcBef>
                <a:spcPts val="0"/>
              </a:spcBef>
              <a:spcAft>
                <a:spcPts val="0"/>
              </a:spcAft>
              <a:buNone/>
            </a:pPr>
            <a:r>
              <a:rPr lang="en" sz="2700">
                <a:solidFill>
                  <a:srgbClr val="FFC000"/>
                </a:solidFill>
              </a:rPr>
              <a:t>“Big Book”</a:t>
            </a:r>
            <a:endParaRPr sz="2700">
              <a:solidFill>
                <a:srgbClr val="FFC000"/>
              </a:solidFill>
            </a:endParaRPr>
          </a:p>
          <a:p>
            <a:pPr marL="0" lvl="0" indent="0" algn="ctr" rtl="0">
              <a:spcBef>
                <a:spcPts val="0"/>
              </a:spcBef>
              <a:spcAft>
                <a:spcPts val="0"/>
              </a:spcAft>
              <a:buNone/>
            </a:pPr>
            <a:r>
              <a:rPr lang="en" sz="2700">
                <a:solidFill>
                  <a:srgbClr val="FFC000"/>
                </a:solidFill>
              </a:rPr>
              <a:t>4</a:t>
            </a:r>
            <a:r>
              <a:rPr lang="en" sz="2700" baseline="30000">
                <a:solidFill>
                  <a:srgbClr val="FFC000"/>
                </a:solidFill>
              </a:rPr>
              <a:t>th</a:t>
            </a:r>
            <a:r>
              <a:rPr lang="en" sz="2700">
                <a:solidFill>
                  <a:srgbClr val="FFC000"/>
                </a:solidFill>
              </a:rPr>
              <a:t> Edition</a:t>
            </a:r>
            <a:endParaRPr sz="2700">
              <a:solidFill>
                <a:srgbClr val="FFC000"/>
              </a:solidFill>
            </a:endParaRPr>
          </a:p>
          <a:p>
            <a:pPr marL="0" lvl="0" indent="0" algn="ctr" rtl="0">
              <a:spcBef>
                <a:spcPts val="0"/>
              </a:spcBef>
              <a:spcAft>
                <a:spcPts val="0"/>
              </a:spcAft>
              <a:buNone/>
            </a:pPr>
            <a:endParaRPr sz="2700">
              <a:solidFill>
                <a:srgbClr val="FFC000"/>
              </a:solidFill>
            </a:endParaRPr>
          </a:p>
          <a:p>
            <a:pPr marL="0" lvl="0" indent="0" algn="ctr" rtl="0">
              <a:spcBef>
                <a:spcPts val="0"/>
              </a:spcBef>
              <a:spcAft>
                <a:spcPts val="0"/>
              </a:spcAft>
              <a:buNone/>
            </a:pPr>
            <a:endParaRPr sz="2700">
              <a:solidFill>
                <a:srgbClr val="FFC000"/>
              </a:solidFill>
            </a:endParaRPr>
          </a:p>
          <a:p>
            <a:pPr marL="0" lvl="0" indent="0" algn="ctr" rtl="0">
              <a:spcBef>
                <a:spcPts val="0"/>
              </a:spcBef>
              <a:spcAft>
                <a:spcPts val="0"/>
              </a:spcAft>
              <a:buNone/>
            </a:pPr>
            <a:r>
              <a:rPr lang="en" sz="2700">
                <a:solidFill>
                  <a:srgbClr val="FFC000"/>
                </a:solidFill>
              </a:rPr>
              <a:t>Published 2001</a:t>
            </a:r>
            <a:endParaRPr sz="270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273750" y="156425"/>
            <a:ext cx="4878600" cy="1950900"/>
          </a:xfrm>
          <a:prstGeom prst="rect">
            <a:avLst/>
          </a:prstGeom>
          <a:solidFill>
            <a:srgbClr val="000000"/>
          </a:solidFill>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200">
                <a:solidFill>
                  <a:srgbClr val="FFC000"/>
                </a:solidFill>
              </a:rPr>
              <a:t>“Lois Remembers”</a:t>
            </a:r>
            <a:endParaRPr sz="2200">
              <a:solidFill>
                <a:srgbClr val="FFC000"/>
              </a:solidFill>
            </a:endParaRPr>
          </a:p>
          <a:p>
            <a:pPr marL="0" lvl="0" indent="0" algn="ctr" rtl="0">
              <a:spcBef>
                <a:spcPts val="0"/>
              </a:spcBef>
              <a:spcAft>
                <a:spcPts val="0"/>
              </a:spcAft>
              <a:buSzPts val="990"/>
              <a:buNone/>
            </a:pPr>
            <a:r>
              <a:rPr lang="en" sz="2200">
                <a:solidFill>
                  <a:srgbClr val="FFC000"/>
                </a:solidFill>
              </a:rPr>
              <a:t>Published by</a:t>
            </a:r>
            <a:endParaRPr sz="2200">
              <a:solidFill>
                <a:srgbClr val="FFC000"/>
              </a:solidFill>
            </a:endParaRPr>
          </a:p>
          <a:p>
            <a:pPr marL="0" lvl="0" indent="0" algn="ctr" rtl="0">
              <a:spcBef>
                <a:spcPts val="0"/>
              </a:spcBef>
              <a:spcAft>
                <a:spcPts val="0"/>
              </a:spcAft>
              <a:buSzPts val="990"/>
              <a:buNone/>
            </a:pPr>
            <a:r>
              <a:rPr lang="en" sz="2200">
                <a:solidFill>
                  <a:srgbClr val="FFC000"/>
                </a:solidFill>
              </a:rPr>
              <a:t>Al-Anon Family Group Headquarters, Inc., 1979</a:t>
            </a:r>
            <a:endParaRPr sz="2200">
              <a:solidFill>
                <a:srgbClr val="FFC000"/>
              </a:solidFill>
            </a:endParaRPr>
          </a:p>
        </p:txBody>
      </p:sp>
      <p:sp>
        <p:nvSpPr>
          <p:cNvPr id="63" name="Google Shape;63;p14"/>
          <p:cNvSpPr txBox="1"/>
          <p:nvPr/>
        </p:nvSpPr>
        <p:spPr>
          <a:xfrm>
            <a:off x="733925" y="2107325"/>
            <a:ext cx="3465000" cy="252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rgbClr val="FFC000"/>
                </a:solidFill>
              </a:rPr>
              <a:t>This book is about the personal story of the cofounders of AA and Al-Anon from Lois’s perspective.</a:t>
            </a:r>
            <a:endParaRPr sz="1500">
              <a:solidFill>
                <a:srgbClr val="FFC000"/>
              </a:solidFill>
            </a:endParaRPr>
          </a:p>
          <a:p>
            <a:pPr marL="0" lvl="0" indent="0" algn="l" rtl="0">
              <a:lnSpc>
                <a:spcPct val="115000"/>
              </a:lnSpc>
              <a:spcBef>
                <a:spcPts val="0"/>
              </a:spcBef>
              <a:spcAft>
                <a:spcPts val="0"/>
              </a:spcAft>
              <a:buNone/>
            </a:pPr>
            <a:r>
              <a:rPr lang="en" sz="1500">
                <a:solidFill>
                  <a:srgbClr val="FFC000"/>
                </a:solidFill>
              </a:rPr>
              <a:t>Lois tells how the Twelve Steps, and the Twelve Traditions grew out of the early AA members and groups experiences, and were adopted later by Al-Anon.</a:t>
            </a:r>
            <a:endParaRPr sz="1500">
              <a:solidFill>
                <a:srgbClr val="FFC000"/>
              </a:solidFill>
            </a:endParaRPr>
          </a:p>
          <a:p>
            <a:pPr marL="0" lvl="0" indent="0" algn="l" rtl="0">
              <a:spcBef>
                <a:spcPts val="0"/>
              </a:spcBef>
              <a:spcAft>
                <a:spcPts val="0"/>
              </a:spcAft>
              <a:buNone/>
            </a:pPr>
            <a:endParaRPr/>
          </a:p>
        </p:txBody>
      </p:sp>
      <p:pic>
        <p:nvPicPr>
          <p:cNvPr id="64" name="Google Shape;64;p14"/>
          <p:cNvPicPr preferRelativeResize="0"/>
          <p:nvPr/>
        </p:nvPicPr>
        <p:blipFill>
          <a:blip r:embed="rId3">
            <a:alphaModFix/>
          </a:blip>
          <a:stretch>
            <a:fillRect/>
          </a:stretch>
        </p:blipFill>
        <p:spPr>
          <a:xfrm>
            <a:off x="5241225" y="803575"/>
            <a:ext cx="3686850" cy="368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4"/>
        <p:cNvGrpSpPr/>
        <p:nvPr/>
      </p:nvGrpSpPr>
      <p:grpSpPr>
        <a:xfrm>
          <a:off x="0" y="0"/>
          <a:ext cx="0" cy="0"/>
          <a:chOff x="0" y="0"/>
          <a:chExt cx="0" cy="0"/>
        </a:xfrm>
      </p:grpSpPr>
      <p:pic>
        <p:nvPicPr>
          <p:cNvPr id="185" name="Google Shape;185;p32"/>
          <p:cNvPicPr preferRelativeResize="0"/>
          <p:nvPr/>
        </p:nvPicPr>
        <p:blipFill>
          <a:blip r:embed="rId3">
            <a:alphaModFix/>
          </a:blip>
          <a:stretch>
            <a:fillRect/>
          </a:stretch>
        </p:blipFill>
        <p:spPr>
          <a:xfrm>
            <a:off x="5434600" y="610650"/>
            <a:ext cx="3248025" cy="3419475"/>
          </a:xfrm>
          <a:prstGeom prst="rect">
            <a:avLst/>
          </a:prstGeom>
          <a:noFill/>
          <a:ln>
            <a:noFill/>
          </a:ln>
        </p:spPr>
      </p:pic>
      <p:sp>
        <p:nvSpPr>
          <p:cNvPr id="186" name="Google Shape;186;p32"/>
          <p:cNvSpPr txBox="1"/>
          <p:nvPr/>
        </p:nvSpPr>
        <p:spPr>
          <a:xfrm>
            <a:off x="1067300" y="1368775"/>
            <a:ext cx="45948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rgbClr val="FFC000"/>
                </a:solidFill>
                <a:latin typeface="Roboto"/>
                <a:ea typeface="Roboto"/>
                <a:cs typeface="Roboto"/>
                <a:sym typeface="Roboto"/>
              </a:rPr>
              <a:t>Alcoholics Anonymous Comes of Age: </a:t>
            </a:r>
            <a:endParaRPr sz="2300">
              <a:solidFill>
                <a:srgbClr val="FFC000"/>
              </a:solidFill>
              <a:latin typeface="Roboto"/>
              <a:ea typeface="Roboto"/>
              <a:cs typeface="Roboto"/>
              <a:sym typeface="Roboto"/>
            </a:endParaRPr>
          </a:p>
          <a:p>
            <a:pPr marL="0" lvl="0" indent="0" algn="ctr" rtl="0">
              <a:spcBef>
                <a:spcPts val="0"/>
              </a:spcBef>
              <a:spcAft>
                <a:spcPts val="0"/>
              </a:spcAft>
              <a:buNone/>
            </a:pPr>
            <a:r>
              <a:rPr lang="en" sz="2300">
                <a:solidFill>
                  <a:srgbClr val="FFC000"/>
                </a:solidFill>
                <a:latin typeface="Roboto"/>
                <a:ea typeface="Roboto"/>
                <a:cs typeface="Roboto"/>
                <a:sym typeface="Roboto"/>
              </a:rPr>
              <a:t>A Brief History of A. A. </a:t>
            </a:r>
            <a:endParaRPr sz="2300">
              <a:solidFill>
                <a:srgbClr val="FFC000"/>
              </a:solidFill>
              <a:latin typeface="Roboto"/>
              <a:ea typeface="Roboto"/>
              <a:cs typeface="Roboto"/>
              <a:sym typeface="Roboto"/>
            </a:endParaRPr>
          </a:p>
          <a:p>
            <a:pPr marL="0" lvl="0" indent="0" algn="ctr" rtl="0">
              <a:spcBef>
                <a:spcPts val="0"/>
              </a:spcBef>
              <a:spcAft>
                <a:spcPts val="0"/>
              </a:spcAft>
              <a:buNone/>
            </a:pPr>
            <a:r>
              <a:rPr lang="en" sz="2300" b="1">
                <a:solidFill>
                  <a:srgbClr val="FFC000"/>
                </a:solidFill>
                <a:latin typeface="Roboto"/>
                <a:ea typeface="Roboto"/>
                <a:cs typeface="Roboto"/>
                <a:sym typeface="Roboto"/>
              </a:rPr>
              <a:t>June 1, 1957</a:t>
            </a:r>
            <a:r>
              <a:rPr lang="en" sz="2300">
                <a:solidFill>
                  <a:srgbClr val="FFC000"/>
                </a:solidFill>
                <a:latin typeface="Roboto"/>
                <a:ea typeface="Roboto"/>
                <a:cs typeface="Roboto"/>
                <a:sym typeface="Roboto"/>
              </a:rPr>
              <a:t>.</a:t>
            </a:r>
            <a:endParaRPr sz="2500">
              <a:solidFill>
                <a:srgbClr val="FFC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0"/>
        <p:cNvGrpSpPr/>
        <p:nvPr/>
      </p:nvGrpSpPr>
      <p:grpSpPr>
        <a:xfrm>
          <a:off x="0" y="0"/>
          <a:ext cx="0" cy="0"/>
          <a:chOff x="0" y="0"/>
          <a:chExt cx="0" cy="0"/>
        </a:xfrm>
      </p:grpSpPr>
      <p:pic>
        <p:nvPicPr>
          <p:cNvPr id="191" name="Google Shape;191;p33"/>
          <p:cNvPicPr preferRelativeResize="0"/>
          <p:nvPr/>
        </p:nvPicPr>
        <p:blipFill>
          <a:blip r:embed="rId3">
            <a:alphaModFix/>
          </a:blip>
          <a:stretch>
            <a:fillRect/>
          </a:stretch>
        </p:blipFill>
        <p:spPr>
          <a:xfrm>
            <a:off x="6242600" y="1298075"/>
            <a:ext cx="2057400" cy="2114550"/>
          </a:xfrm>
          <a:prstGeom prst="rect">
            <a:avLst/>
          </a:prstGeom>
          <a:noFill/>
          <a:ln>
            <a:noFill/>
          </a:ln>
        </p:spPr>
      </p:pic>
      <p:sp>
        <p:nvSpPr>
          <p:cNvPr id="192" name="Google Shape;192;p33"/>
          <p:cNvSpPr txBox="1"/>
          <p:nvPr/>
        </p:nvSpPr>
        <p:spPr>
          <a:xfrm>
            <a:off x="711525" y="1507475"/>
            <a:ext cx="4612800" cy="187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C000"/>
                </a:solidFill>
              </a:rPr>
              <a:t>Dr. BOB AND THE GOOD OLDTIMERS : </a:t>
            </a:r>
            <a:endParaRPr sz="2200">
              <a:solidFill>
                <a:srgbClr val="FFC000"/>
              </a:solidFill>
            </a:endParaRPr>
          </a:p>
          <a:p>
            <a:pPr marL="0" lvl="0" indent="0" algn="ctr" rtl="0">
              <a:spcBef>
                <a:spcPts val="0"/>
              </a:spcBef>
              <a:spcAft>
                <a:spcPts val="0"/>
              </a:spcAft>
              <a:buNone/>
            </a:pPr>
            <a:r>
              <a:rPr lang="en" sz="2200">
                <a:solidFill>
                  <a:srgbClr val="FFC000"/>
                </a:solidFill>
              </a:rPr>
              <a:t>A Biography, With Recollections of Early A.A. in the Midwest </a:t>
            </a:r>
            <a:endParaRPr sz="2200">
              <a:solidFill>
                <a:srgbClr val="FFC000"/>
              </a:solidFill>
            </a:endParaRPr>
          </a:p>
          <a:p>
            <a:pPr marL="0" lvl="0" indent="0" algn="ctr" rtl="0">
              <a:spcBef>
                <a:spcPts val="0"/>
              </a:spcBef>
              <a:spcAft>
                <a:spcPts val="0"/>
              </a:spcAft>
              <a:buNone/>
            </a:pPr>
            <a:r>
              <a:rPr lang="en" sz="2200">
                <a:solidFill>
                  <a:srgbClr val="FFC000"/>
                </a:solidFill>
              </a:rPr>
              <a:t>January 1, 1980.</a:t>
            </a:r>
            <a:endParaRPr sz="220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8"/>
        <p:cNvGrpSpPr/>
        <p:nvPr/>
      </p:nvGrpSpPr>
      <p:grpSpPr>
        <a:xfrm>
          <a:off x="0" y="0"/>
          <a:ext cx="0" cy="0"/>
          <a:chOff x="0" y="0"/>
          <a:chExt cx="0" cy="0"/>
        </a:xfrm>
      </p:grpSpPr>
      <p:sp>
        <p:nvSpPr>
          <p:cNvPr id="69" name="Google Shape;69;p15"/>
          <p:cNvSpPr txBox="1"/>
          <p:nvPr/>
        </p:nvSpPr>
        <p:spPr>
          <a:xfrm>
            <a:off x="620050" y="232200"/>
            <a:ext cx="4793700" cy="1696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600">
                <a:solidFill>
                  <a:srgbClr val="FFC000"/>
                </a:solidFill>
              </a:rPr>
              <a:t>“I Stand by the Door”</a:t>
            </a:r>
            <a:endParaRPr sz="3600">
              <a:solidFill>
                <a:srgbClr val="FFC000"/>
              </a:solidFill>
            </a:endParaRPr>
          </a:p>
          <a:p>
            <a:pPr marL="0" lvl="0" indent="0" algn="ctr" rtl="0">
              <a:lnSpc>
                <a:spcPct val="115000"/>
              </a:lnSpc>
              <a:spcBef>
                <a:spcPts val="0"/>
              </a:spcBef>
              <a:spcAft>
                <a:spcPts val="0"/>
              </a:spcAft>
              <a:buNone/>
            </a:pPr>
            <a:r>
              <a:rPr lang="en" sz="3200">
                <a:solidFill>
                  <a:srgbClr val="FFC000"/>
                </a:solidFill>
              </a:rPr>
              <a:t>The Life of Sam S.</a:t>
            </a:r>
            <a:endParaRPr sz="3200">
              <a:solidFill>
                <a:srgbClr val="FFC000"/>
              </a:solidFill>
            </a:endParaRPr>
          </a:p>
          <a:p>
            <a:pPr marL="0" lvl="0" indent="0" algn="ctr" rtl="0">
              <a:spcBef>
                <a:spcPts val="0"/>
              </a:spcBef>
              <a:spcAft>
                <a:spcPts val="0"/>
              </a:spcAft>
              <a:buNone/>
            </a:pPr>
            <a:r>
              <a:rPr lang="en" sz="2000">
                <a:solidFill>
                  <a:srgbClr val="FFC000"/>
                </a:solidFill>
              </a:rPr>
              <a:t>By Helen S.</a:t>
            </a:r>
            <a:endParaRPr/>
          </a:p>
        </p:txBody>
      </p:sp>
      <p:sp>
        <p:nvSpPr>
          <p:cNvPr id="70" name="Google Shape;70;p15"/>
          <p:cNvSpPr txBox="1"/>
          <p:nvPr/>
        </p:nvSpPr>
        <p:spPr>
          <a:xfrm>
            <a:off x="893975" y="2719650"/>
            <a:ext cx="4247100" cy="170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FFC000"/>
                </a:solidFill>
              </a:rPr>
              <a:t>Sam S.  helped A.A. in fundamental ways. Physically, he provided refuge for alcoholics in New York though Calvary Church. Of greater importance was his spiritual aid, which directly influenced the Twelve Steps and the nature of A.A.’s program of recovery. His long and close friendship with Bill W. provided support to the co-founder, and helped the Fellowship weather its fledgling years.</a:t>
            </a:r>
            <a:endParaRPr sz="1200">
              <a:solidFill>
                <a:srgbClr val="FFC000"/>
              </a:solidFill>
            </a:endParaRPr>
          </a:p>
          <a:p>
            <a:pPr marL="0" lvl="0" indent="0" algn="l" rtl="0">
              <a:spcBef>
                <a:spcPts val="0"/>
              </a:spcBef>
              <a:spcAft>
                <a:spcPts val="0"/>
              </a:spcAft>
              <a:buNone/>
            </a:pPr>
            <a:endParaRPr sz="100"/>
          </a:p>
        </p:txBody>
      </p:sp>
      <p:pic>
        <p:nvPicPr>
          <p:cNvPr id="71" name="Google Shape;71;p15"/>
          <p:cNvPicPr preferRelativeResize="0"/>
          <p:nvPr/>
        </p:nvPicPr>
        <p:blipFill>
          <a:blip r:embed="rId3">
            <a:alphaModFix/>
          </a:blip>
          <a:stretch>
            <a:fillRect/>
          </a:stretch>
        </p:blipFill>
        <p:spPr>
          <a:xfrm>
            <a:off x="5141175" y="657525"/>
            <a:ext cx="3828450" cy="382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
        <p:cNvGrpSpPr/>
        <p:nvPr/>
      </p:nvGrpSpPr>
      <p:grpSpPr>
        <a:xfrm>
          <a:off x="0" y="0"/>
          <a:ext cx="0" cy="0"/>
          <a:chOff x="0" y="0"/>
          <a:chExt cx="0" cy="0"/>
        </a:xfrm>
      </p:grpSpPr>
      <p:sp>
        <p:nvSpPr>
          <p:cNvPr id="76" name="Google Shape;76;p16"/>
          <p:cNvSpPr txBox="1"/>
          <p:nvPr/>
        </p:nvSpPr>
        <p:spPr>
          <a:xfrm>
            <a:off x="593575" y="410725"/>
            <a:ext cx="4220400" cy="1108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000">
                <a:solidFill>
                  <a:srgbClr val="FFC000"/>
                </a:solidFill>
              </a:rPr>
              <a:t>Marty M.</a:t>
            </a:r>
            <a:endParaRPr sz="4000">
              <a:solidFill>
                <a:srgbClr val="FFC000"/>
              </a:solidFill>
            </a:endParaRPr>
          </a:p>
          <a:p>
            <a:pPr marL="0" lvl="0" indent="0" algn="l" rtl="0">
              <a:spcBef>
                <a:spcPts val="0"/>
              </a:spcBef>
              <a:spcAft>
                <a:spcPts val="0"/>
              </a:spcAft>
              <a:buNone/>
            </a:pPr>
            <a:endParaRPr/>
          </a:p>
        </p:txBody>
      </p:sp>
      <p:sp>
        <p:nvSpPr>
          <p:cNvPr id="77" name="Google Shape;77;p16"/>
          <p:cNvSpPr txBox="1"/>
          <p:nvPr/>
        </p:nvSpPr>
        <p:spPr>
          <a:xfrm>
            <a:off x="593575" y="1289950"/>
            <a:ext cx="4220400" cy="320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rgbClr val="FFC000"/>
                </a:solidFill>
              </a:rPr>
              <a:t>Marty M. was one of the first women pioneers in AA. In addition to having her story featured in the Big Book (page 200 in the 4th edition, “Women Suffer Too.”), in 1950 she authored “Marty M. New Primer on Alcoholism” which is still considered a classic reference today. Marty was on the forefront of the movement that brought an awareness to alcoholism as a “disease” and Alcoholics Anonymous, as its remedy.</a:t>
            </a:r>
            <a:endParaRPr sz="1600">
              <a:solidFill>
                <a:srgbClr val="FFC000"/>
              </a:solidFill>
            </a:endParaRPr>
          </a:p>
          <a:p>
            <a:pPr marL="0" lvl="0" indent="0" algn="l" rtl="0">
              <a:spcBef>
                <a:spcPts val="0"/>
              </a:spcBef>
              <a:spcAft>
                <a:spcPts val="0"/>
              </a:spcAft>
              <a:buNone/>
            </a:pPr>
            <a:endParaRPr sz="1200"/>
          </a:p>
        </p:txBody>
      </p:sp>
      <p:pic>
        <p:nvPicPr>
          <p:cNvPr id="78" name="Google Shape;78;p16"/>
          <p:cNvPicPr preferRelativeResize="0"/>
          <p:nvPr/>
        </p:nvPicPr>
        <p:blipFill>
          <a:blip r:embed="rId3">
            <a:alphaModFix/>
          </a:blip>
          <a:stretch>
            <a:fillRect/>
          </a:stretch>
        </p:blipFill>
        <p:spPr>
          <a:xfrm>
            <a:off x="4665950" y="2083425"/>
            <a:ext cx="2790825" cy="2790825"/>
          </a:xfrm>
          <a:prstGeom prst="rect">
            <a:avLst/>
          </a:prstGeom>
          <a:noFill/>
          <a:ln>
            <a:noFill/>
          </a:ln>
        </p:spPr>
      </p:pic>
      <p:pic>
        <p:nvPicPr>
          <p:cNvPr id="79" name="Google Shape;79;p16"/>
          <p:cNvPicPr preferRelativeResize="0"/>
          <p:nvPr/>
        </p:nvPicPr>
        <p:blipFill rotWithShape="1">
          <a:blip r:embed="rId4">
            <a:alphaModFix/>
          </a:blip>
          <a:srcRect l="-159953" t="8018" r="149845" b="-25073"/>
          <a:stretch/>
        </p:blipFill>
        <p:spPr>
          <a:xfrm>
            <a:off x="3323775" y="117650"/>
            <a:ext cx="2496450" cy="5025849"/>
          </a:xfrm>
          <a:prstGeom prst="rect">
            <a:avLst/>
          </a:prstGeom>
          <a:noFill/>
          <a:ln>
            <a:noFill/>
          </a:ln>
        </p:spPr>
      </p:pic>
      <p:pic>
        <p:nvPicPr>
          <p:cNvPr id="80" name="Google Shape;80;p16"/>
          <p:cNvPicPr preferRelativeResize="0"/>
          <p:nvPr/>
        </p:nvPicPr>
        <p:blipFill>
          <a:blip r:embed="rId5">
            <a:alphaModFix/>
          </a:blip>
          <a:stretch>
            <a:fillRect/>
          </a:stretch>
        </p:blipFill>
        <p:spPr>
          <a:xfrm>
            <a:off x="5820225" y="187938"/>
            <a:ext cx="2419350" cy="1895475"/>
          </a:xfrm>
          <a:prstGeom prst="rect">
            <a:avLst/>
          </a:prstGeom>
          <a:noFill/>
          <a:ln>
            <a:noFill/>
          </a:ln>
        </p:spPr>
      </p:pic>
      <p:pic>
        <p:nvPicPr>
          <p:cNvPr id="81" name="Google Shape;81;p16"/>
          <p:cNvPicPr preferRelativeResize="0"/>
          <p:nvPr/>
        </p:nvPicPr>
        <p:blipFill>
          <a:blip r:embed="rId4">
            <a:alphaModFix/>
          </a:blip>
          <a:stretch>
            <a:fillRect/>
          </a:stretch>
        </p:blipFill>
        <p:spPr>
          <a:xfrm>
            <a:off x="6921287" y="1518925"/>
            <a:ext cx="2496427"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5641625" y="152400"/>
            <a:ext cx="3178913" cy="4838700"/>
          </a:xfrm>
          <a:prstGeom prst="rect">
            <a:avLst/>
          </a:prstGeom>
          <a:noFill/>
          <a:ln>
            <a:noFill/>
          </a:ln>
        </p:spPr>
      </p:pic>
      <p:sp>
        <p:nvSpPr>
          <p:cNvPr id="87" name="Google Shape;87;p17"/>
          <p:cNvSpPr txBox="1"/>
          <p:nvPr/>
        </p:nvSpPr>
        <p:spPr>
          <a:xfrm>
            <a:off x="889000" y="719675"/>
            <a:ext cx="4064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C000"/>
                </a:solidFill>
              </a:rPr>
              <a:t>Poster of Harry T.</a:t>
            </a:r>
            <a:endParaRPr sz="3000">
              <a:solidFill>
                <a:srgbClr val="FFC000"/>
              </a:solidFill>
            </a:endParaRPr>
          </a:p>
        </p:txBody>
      </p:sp>
      <p:sp>
        <p:nvSpPr>
          <p:cNvPr id="88" name="Google Shape;88;p17"/>
          <p:cNvSpPr txBox="1"/>
          <p:nvPr/>
        </p:nvSpPr>
        <p:spPr>
          <a:xfrm>
            <a:off x="889000" y="1552225"/>
            <a:ext cx="4064100" cy="298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C000"/>
                </a:solidFill>
              </a:rPr>
              <a:t>Harry T.</a:t>
            </a:r>
            <a:endParaRPr>
              <a:solidFill>
                <a:srgbClr val="FFC000"/>
              </a:solidFill>
            </a:endParaRPr>
          </a:p>
          <a:p>
            <a:pPr marL="0" lvl="0" indent="0" algn="ctr" rtl="0">
              <a:spcBef>
                <a:spcPts val="0"/>
              </a:spcBef>
              <a:spcAft>
                <a:spcPts val="0"/>
              </a:spcAft>
              <a:buNone/>
            </a:pPr>
            <a:r>
              <a:rPr lang="en">
                <a:solidFill>
                  <a:srgbClr val="FFC000"/>
                </a:solidFill>
              </a:rPr>
              <a:t>(from page 211: Pass it On)</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Harry T. was a psychiatrist at Blythewood Sanitarium and been given an advance copy of Alcoholics Anonymous for review.  He gave it to Marty M. April 1939.</a:t>
            </a:r>
            <a:endParaRPr>
              <a:solidFill>
                <a:srgbClr val="FFC000"/>
              </a:solidFill>
            </a:endParaRPr>
          </a:p>
          <a:p>
            <a:pPr marL="457200" lvl="0" indent="0" algn="ctr" rtl="0">
              <a:spcBef>
                <a:spcPts val="0"/>
              </a:spcBef>
              <a:spcAft>
                <a:spcPts val="0"/>
              </a:spcAft>
              <a:buNone/>
            </a:pPr>
            <a:r>
              <a:rPr lang="en">
                <a:solidFill>
                  <a:srgbClr val="FFC000"/>
                </a:solidFill>
              </a:rPr>
              <a:t>(from pages 295-297:  Pass it On)</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1940’s psychoanalysis was in vogue in the country.  In 1944, Bill W. saw Harry T. for depression… it helped “my understanding but I didn’t find it especially curative”.</a:t>
            </a:r>
            <a:endParaRPr>
              <a:solidFill>
                <a:srgbClr val="FFC000"/>
              </a:solidFill>
            </a:endParaRPr>
          </a:p>
          <a:p>
            <a:pPr marL="457200" lvl="0" indent="-317500" algn="l" rtl="0">
              <a:spcBef>
                <a:spcPts val="0"/>
              </a:spcBef>
              <a:spcAft>
                <a:spcPts val="0"/>
              </a:spcAft>
              <a:buClr>
                <a:srgbClr val="FFC000"/>
              </a:buClr>
              <a:buSzPts val="1400"/>
              <a:buChar char="●"/>
            </a:pPr>
            <a:r>
              <a:rPr lang="en">
                <a:solidFill>
                  <a:srgbClr val="FFC000"/>
                </a:solidFill>
              </a:rPr>
              <a:t>They remained friends and  Harry T. remained a supporter of A.A.</a:t>
            </a:r>
            <a:endParaRPr>
              <a:solidFill>
                <a:srgbClr val="FFC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2"/>
        <p:cNvGrpSpPr/>
        <p:nvPr/>
      </p:nvGrpSpPr>
      <p:grpSpPr>
        <a:xfrm>
          <a:off x="0" y="0"/>
          <a:ext cx="0" cy="0"/>
          <a:chOff x="0" y="0"/>
          <a:chExt cx="0" cy="0"/>
        </a:xfrm>
      </p:grpSpPr>
      <p:sp>
        <p:nvSpPr>
          <p:cNvPr id="93" name="Google Shape;93;p18"/>
          <p:cNvSpPr txBox="1"/>
          <p:nvPr/>
        </p:nvSpPr>
        <p:spPr>
          <a:xfrm>
            <a:off x="1058438" y="175825"/>
            <a:ext cx="4208400" cy="1708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000">
                <a:solidFill>
                  <a:srgbClr val="FFC000"/>
                </a:solidFill>
              </a:rPr>
              <a:t>Sobriety and Beyond</a:t>
            </a:r>
            <a:endParaRPr sz="3000">
              <a:solidFill>
                <a:srgbClr val="FFC000"/>
              </a:solidFill>
            </a:endParaRPr>
          </a:p>
          <a:p>
            <a:pPr marL="0" lvl="0" indent="0" algn="ctr" rtl="0">
              <a:lnSpc>
                <a:spcPct val="115000"/>
              </a:lnSpc>
              <a:spcBef>
                <a:spcPts val="0"/>
              </a:spcBef>
              <a:spcAft>
                <a:spcPts val="0"/>
              </a:spcAft>
              <a:buNone/>
            </a:pPr>
            <a:r>
              <a:rPr lang="en" sz="3000">
                <a:solidFill>
                  <a:srgbClr val="FFC000"/>
                </a:solidFill>
              </a:rPr>
              <a:t>By</a:t>
            </a:r>
            <a:endParaRPr sz="3000">
              <a:solidFill>
                <a:srgbClr val="FFC000"/>
              </a:solidFill>
            </a:endParaRPr>
          </a:p>
          <a:p>
            <a:pPr marL="0" lvl="0" indent="0" algn="ctr" rtl="0">
              <a:spcBef>
                <a:spcPts val="0"/>
              </a:spcBef>
              <a:spcAft>
                <a:spcPts val="0"/>
              </a:spcAft>
              <a:buNone/>
            </a:pPr>
            <a:r>
              <a:rPr lang="en" sz="3000">
                <a:solidFill>
                  <a:srgbClr val="FFC000"/>
                </a:solidFill>
              </a:rPr>
              <a:t>Father John Doe</a:t>
            </a:r>
            <a:endParaRPr sz="400"/>
          </a:p>
        </p:txBody>
      </p:sp>
      <p:sp>
        <p:nvSpPr>
          <p:cNvPr id="94" name="Google Shape;94;p18"/>
          <p:cNvSpPr txBox="1"/>
          <p:nvPr/>
        </p:nvSpPr>
        <p:spPr>
          <a:xfrm>
            <a:off x="738025" y="1986611"/>
            <a:ext cx="5187300" cy="252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rgbClr val="FFC000"/>
                </a:solidFill>
              </a:rPr>
              <a:t>An exploration of the spiritual threads of AA, from the perspective of a recovering priest. Father Ralph P., known originally as Father “John Doe” traces the spiritual roots of Alcoholics Anonymous and explains the fundamental and enduring truths contained in the Twelve Steps. This is a wonderful resource for discovering the spiritual contentment, mental peace, and everyday joys to be found in the Twelve Steps. Published in 1955.</a:t>
            </a:r>
            <a:endParaRPr sz="1500">
              <a:solidFill>
                <a:srgbClr val="FFC000"/>
              </a:solidFill>
            </a:endParaRPr>
          </a:p>
          <a:p>
            <a:pPr marL="0" lvl="0" indent="0" algn="l" rtl="0">
              <a:spcBef>
                <a:spcPts val="0"/>
              </a:spcBef>
              <a:spcAft>
                <a:spcPts val="0"/>
              </a:spcAft>
              <a:buNone/>
            </a:pPr>
            <a:endParaRPr/>
          </a:p>
        </p:txBody>
      </p:sp>
      <p:pic>
        <p:nvPicPr>
          <p:cNvPr id="95" name="Google Shape;95;p18"/>
          <p:cNvPicPr preferRelativeResize="0"/>
          <p:nvPr/>
        </p:nvPicPr>
        <p:blipFill>
          <a:blip r:embed="rId3">
            <a:alphaModFix/>
          </a:blip>
          <a:stretch>
            <a:fillRect/>
          </a:stretch>
        </p:blipFill>
        <p:spPr>
          <a:xfrm>
            <a:off x="5296075" y="175825"/>
            <a:ext cx="3892775" cy="389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9"/>
        <p:cNvGrpSpPr/>
        <p:nvPr/>
      </p:nvGrpSpPr>
      <p:grpSpPr>
        <a:xfrm>
          <a:off x="0" y="0"/>
          <a:ext cx="0" cy="0"/>
          <a:chOff x="0" y="0"/>
          <a:chExt cx="0" cy="0"/>
        </a:xfrm>
      </p:grpSpPr>
      <p:sp>
        <p:nvSpPr>
          <p:cNvPr id="100" name="Google Shape;100;p19"/>
          <p:cNvSpPr txBox="1"/>
          <p:nvPr/>
        </p:nvSpPr>
        <p:spPr>
          <a:xfrm>
            <a:off x="968725" y="973150"/>
            <a:ext cx="4208400" cy="2513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400">
                <a:solidFill>
                  <a:srgbClr val="FFC000"/>
                </a:solidFill>
              </a:rPr>
              <a:t>Copy of a Grapevine magazine published May 1982</a:t>
            </a:r>
            <a:endParaRPr sz="3400">
              <a:solidFill>
                <a:srgbClr val="FFC000"/>
              </a:solidFill>
            </a:endParaRPr>
          </a:p>
          <a:p>
            <a:pPr marL="0" lvl="0" indent="0" algn="l" rtl="0">
              <a:spcBef>
                <a:spcPts val="0"/>
              </a:spcBef>
              <a:spcAft>
                <a:spcPts val="0"/>
              </a:spcAft>
              <a:buNone/>
            </a:pPr>
            <a:endParaRPr sz="3400">
              <a:solidFill>
                <a:srgbClr val="FFC000"/>
              </a:solidFill>
            </a:endParaRPr>
          </a:p>
        </p:txBody>
      </p:sp>
      <p:pic>
        <p:nvPicPr>
          <p:cNvPr id="101" name="Google Shape;101;p19"/>
          <p:cNvPicPr preferRelativeResize="0"/>
          <p:nvPr/>
        </p:nvPicPr>
        <p:blipFill>
          <a:blip r:embed="rId3">
            <a:alphaModFix/>
          </a:blip>
          <a:stretch>
            <a:fillRect/>
          </a:stretch>
        </p:blipFill>
        <p:spPr>
          <a:xfrm>
            <a:off x="5829425" y="304800"/>
            <a:ext cx="2348490"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5"/>
        <p:cNvGrpSpPr/>
        <p:nvPr/>
      </p:nvGrpSpPr>
      <p:grpSpPr>
        <a:xfrm>
          <a:off x="0" y="0"/>
          <a:ext cx="0" cy="0"/>
          <a:chOff x="0" y="0"/>
          <a:chExt cx="0" cy="0"/>
        </a:xfrm>
      </p:grpSpPr>
      <p:sp>
        <p:nvSpPr>
          <p:cNvPr id="106" name="Google Shape;106;p20"/>
          <p:cNvSpPr txBox="1"/>
          <p:nvPr/>
        </p:nvSpPr>
        <p:spPr>
          <a:xfrm>
            <a:off x="945675" y="405400"/>
            <a:ext cx="4208400" cy="1599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600">
                <a:solidFill>
                  <a:srgbClr val="FFC000"/>
                </a:solidFill>
              </a:rPr>
              <a:t>The San Quentin Story</a:t>
            </a:r>
            <a:endParaRPr sz="2600">
              <a:solidFill>
                <a:srgbClr val="FFC000"/>
              </a:solidFill>
            </a:endParaRPr>
          </a:p>
          <a:p>
            <a:pPr marL="0" lvl="0" indent="0" algn="ctr" rtl="0">
              <a:lnSpc>
                <a:spcPct val="115000"/>
              </a:lnSpc>
              <a:spcBef>
                <a:spcPts val="0"/>
              </a:spcBef>
              <a:spcAft>
                <a:spcPts val="0"/>
              </a:spcAft>
              <a:buNone/>
            </a:pPr>
            <a:r>
              <a:rPr lang="en" sz="2600">
                <a:solidFill>
                  <a:srgbClr val="FFC000"/>
                </a:solidFill>
              </a:rPr>
              <a:t>By Warden Clinton T. Duffy</a:t>
            </a:r>
            <a:endParaRPr sz="2600">
              <a:solidFill>
                <a:srgbClr val="FFC000"/>
              </a:solidFill>
            </a:endParaRPr>
          </a:p>
          <a:p>
            <a:pPr marL="0" lvl="0" indent="0" algn="ctr" rtl="0">
              <a:lnSpc>
                <a:spcPct val="115000"/>
              </a:lnSpc>
              <a:spcBef>
                <a:spcPts val="0"/>
              </a:spcBef>
              <a:spcAft>
                <a:spcPts val="0"/>
              </a:spcAft>
              <a:buNone/>
            </a:pPr>
            <a:r>
              <a:rPr lang="en" sz="2600">
                <a:solidFill>
                  <a:srgbClr val="FFC000"/>
                </a:solidFill>
              </a:rPr>
              <a:t>Published January 1, 1950</a:t>
            </a:r>
            <a:endParaRPr sz="2600">
              <a:solidFill>
                <a:srgbClr val="FFC000"/>
              </a:solidFill>
            </a:endParaRPr>
          </a:p>
          <a:p>
            <a:pPr marL="0" lvl="0" indent="0" algn="l" rtl="0">
              <a:spcBef>
                <a:spcPts val="0"/>
              </a:spcBef>
              <a:spcAft>
                <a:spcPts val="0"/>
              </a:spcAft>
              <a:buNone/>
            </a:pPr>
            <a:endParaRPr sz="200"/>
          </a:p>
        </p:txBody>
      </p:sp>
      <p:sp>
        <p:nvSpPr>
          <p:cNvPr id="107" name="Google Shape;107;p20"/>
          <p:cNvSpPr txBox="1"/>
          <p:nvPr/>
        </p:nvSpPr>
        <p:spPr>
          <a:xfrm>
            <a:off x="382800" y="2093200"/>
            <a:ext cx="5561400" cy="156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rgbClr val="FFC000"/>
                </a:solidFill>
              </a:rPr>
              <a:t>Clinton T. Duffy was the warden of The San Quentin Prison in San Francisco from 1940-1952. This book is a collection of his stories. He was instrumental in bringing reform into the prison system. San Quentin Prison was the first prison in the country to have a group of Alcoholics Anonymous.</a:t>
            </a:r>
            <a:endParaRPr sz="1600">
              <a:solidFill>
                <a:srgbClr val="FFC000"/>
              </a:solidFill>
            </a:endParaRPr>
          </a:p>
        </p:txBody>
      </p:sp>
      <p:pic>
        <p:nvPicPr>
          <p:cNvPr id="108" name="Google Shape;108;p20"/>
          <p:cNvPicPr preferRelativeResize="0"/>
          <p:nvPr/>
        </p:nvPicPr>
        <p:blipFill>
          <a:blip r:embed="rId3">
            <a:alphaModFix/>
          </a:blip>
          <a:stretch>
            <a:fillRect/>
          </a:stretch>
        </p:blipFill>
        <p:spPr>
          <a:xfrm>
            <a:off x="6018275" y="-212600"/>
            <a:ext cx="2807208" cy="55686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2"/>
        <p:cNvGrpSpPr/>
        <p:nvPr/>
      </p:nvGrpSpPr>
      <p:grpSpPr>
        <a:xfrm>
          <a:off x="0" y="0"/>
          <a:ext cx="0" cy="0"/>
          <a:chOff x="0" y="0"/>
          <a:chExt cx="0" cy="0"/>
        </a:xfrm>
      </p:grpSpPr>
      <p:sp>
        <p:nvSpPr>
          <p:cNvPr id="113" name="Google Shape;113;p21"/>
          <p:cNvSpPr txBox="1"/>
          <p:nvPr/>
        </p:nvSpPr>
        <p:spPr>
          <a:xfrm>
            <a:off x="276950" y="171550"/>
            <a:ext cx="4690200" cy="206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700">
                <a:solidFill>
                  <a:srgbClr val="FFC000"/>
                </a:solidFill>
              </a:rPr>
              <a:t>The A.A, Way of Life</a:t>
            </a:r>
            <a:endParaRPr sz="3700">
              <a:solidFill>
                <a:srgbClr val="FFC000"/>
              </a:solidFill>
            </a:endParaRPr>
          </a:p>
          <a:p>
            <a:pPr marL="0" lvl="0" indent="0" algn="ctr" rtl="0">
              <a:lnSpc>
                <a:spcPct val="115000"/>
              </a:lnSpc>
              <a:spcBef>
                <a:spcPts val="0"/>
              </a:spcBef>
              <a:spcAft>
                <a:spcPts val="0"/>
              </a:spcAft>
              <a:buNone/>
            </a:pPr>
            <a:r>
              <a:rPr lang="en" sz="3700">
                <a:solidFill>
                  <a:srgbClr val="FFC000"/>
                </a:solidFill>
              </a:rPr>
              <a:t>By</a:t>
            </a:r>
            <a:endParaRPr sz="3700">
              <a:solidFill>
                <a:srgbClr val="FFC000"/>
              </a:solidFill>
            </a:endParaRPr>
          </a:p>
          <a:p>
            <a:pPr marL="0" lvl="0" indent="0" algn="ctr" rtl="0">
              <a:spcBef>
                <a:spcPts val="0"/>
              </a:spcBef>
              <a:spcAft>
                <a:spcPts val="0"/>
              </a:spcAft>
              <a:buNone/>
            </a:pPr>
            <a:r>
              <a:rPr lang="en" sz="3700">
                <a:solidFill>
                  <a:srgbClr val="FFC000"/>
                </a:solidFill>
              </a:rPr>
              <a:t>Bill W.</a:t>
            </a:r>
            <a:endParaRPr sz="100"/>
          </a:p>
        </p:txBody>
      </p:sp>
      <p:sp>
        <p:nvSpPr>
          <p:cNvPr id="114" name="Google Shape;114;p21"/>
          <p:cNvSpPr txBox="1"/>
          <p:nvPr/>
        </p:nvSpPr>
        <p:spPr>
          <a:xfrm>
            <a:off x="570075" y="2272325"/>
            <a:ext cx="4690200" cy="188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rgbClr val="FFC000"/>
                </a:solidFill>
              </a:rPr>
              <a:t>This is the original text of "As Bill Sees It". The page numbers of "As Bill Sees It" coincide and the text is true to the "AA Way of Life". </a:t>
            </a:r>
            <a:endParaRPr sz="2100">
              <a:solidFill>
                <a:srgbClr val="FFC000"/>
              </a:solidFill>
            </a:endParaRPr>
          </a:p>
          <a:p>
            <a:pPr marL="0" lvl="0" indent="0" algn="l" rtl="0">
              <a:spcBef>
                <a:spcPts val="0"/>
              </a:spcBef>
              <a:spcAft>
                <a:spcPts val="0"/>
              </a:spcAft>
              <a:buNone/>
            </a:pPr>
            <a:endParaRPr/>
          </a:p>
        </p:txBody>
      </p:sp>
      <p:pic>
        <p:nvPicPr>
          <p:cNvPr id="115" name="Google Shape;115;p21"/>
          <p:cNvPicPr preferRelativeResize="0"/>
          <p:nvPr/>
        </p:nvPicPr>
        <p:blipFill>
          <a:blip r:embed="rId3">
            <a:alphaModFix/>
          </a:blip>
          <a:stretch>
            <a:fillRect/>
          </a:stretch>
        </p:blipFill>
        <p:spPr>
          <a:xfrm>
            <a:off x="6300225" y="958525"/>
            <a:ext cx="2348490" cy="48387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1053</Words>
  <Application>Microsoft Office PowerPoint</Application>
  <PresentationFormat>On-screen Show (16:9)</PresentationFormat>
  <Paragraphs>95</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Roboto</vt:lpstr>
      <vt:lpstr>Simple Dark</vt:lpstr>
      <vt:lpstr>PowerPoint Presentation</vt:lpstr>
      <vt:lpstr>“Lois Remembers” Published by Al-Anon Family Group Headquarters, Inc., 1979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Cook</dc:creator>
  <cp:lastModifiedBy>Bob Cook</cp:lastModifiedBy>
  <cp:revision>1</cp:revision>
  <dcterms:modified xsi:type="dcterms:W3CDTF">2021-09-25T18:23:21Z</dcterms:modified>
</cp:coreProperties>
</file>